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4486" r:id="rId1"/>
  </p:sldMasterIdLst>
  <p:notesMasterIdLst>
    <p:notesMasterId r:id="rId45"/>
  </p:notesMasterIdLst>
  <p:sldIdLst>
    <p:sldId id="256" r:id="rId2"/>
    <p:sldId id="257" r:id="rId3"/>
    <p:sldId id="258" r:id="rId4"/>
    <p:sldId id="259" r:id="rId5"/>
    <p:sldId id="323" r:id="rId6"/>
    <p:sldId id="260" r:id="rId7"/>
    <p:sldId id="261" r:id="rId8"/>
    <p:sldId id="262" r:id="rId9"/>
    <p:sldId id="263" r:id="rId10"/>
    <p:sldId id="324" r:id="rId11"/>
    <p:sldId id="325" r:id="rId12"/>
    <p:sldId id="326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328" r:id="rId26"/>
    <p:sldId id="327" r:id="rId27"/>
    <p:sldId id="329" r:id="rId28"/>
    <p:sldId id="330" r:id="rId29"/>
    <p:sldId id="331" r:id="rId30"/>
    <p:sldId id="332" r:id="rId31"/>
    <p:sldId id="333" r:id="rId32"/>
    <p:sldId id="334" r:id="rId33"/>
    <p:sldId id="335" r:id="rId34"/>
    <p:sldId id="336" r:id="rId35"/>
    <p:sldId id="337" r:id="rId36"/>
    <p:sldId id="338" r:id="rId37"/>
    <p:sldId id="339" r:id="rId38"/>
    <p:sldId id="340" r:id="rId39"/>
    <p:sldId id="341" r:id="rId40"/>
    <p:sldId id="342" r:id="rId41"/>
    <p:sldId id="343" r:id="rId42"/>
    <p:sldId id="344" r:id="rId43"/>
    <p:sldId id="345" r:id="rId44"/>
  </p:sldIdLst>
  <p:sldSz cx="12192000" cy="6858000"/>
  <p:notesSz cx="6858000" cy="9144000"/>
  <p:embeddedFontLst>
    <p:embeddedFont>
      <p:font typeface="Algerian" panose="04020705040A02060702" pitchFamily="82" charset="0"/>
      <p:regular r:id="rId46"/>
    </p:embeddedFont>
    <p:embeddedFont>
      <p:font typeface="Arial Rounded MT Bold" panose="020F0704030504030204" pitchFamily="34" charset="0"/>
      <p:regular r:id="rId47"/>
    </p:embeddedFont>
    <p:embeddedFont>
      <p:font typeface="Calibri" panose="020F0502020204030204" pitchFamily="34" charset="0"/>
      <p:regular r:id="rId48"/>
      <p:bold r:id="rId49"/>
      <p:italic r:id="rId50"/>
      <p:boldItalic r:id="rId51"/>
    </p:embeddedFont>
    <p:embeddedFont>
      <p:font typeface="Century Gothic" panose="020B0502020202020204" pitchFamily="34" charset="0"/>
      <p:regular r:id="rId52"/>
      <p:bold r:id="rId53"/>
      <p:italic r:id="rId54"/>
      <p:boldItalic r:id="rId55"/>
    </p:embeddedFont>
    <p:embeddedFont>
      <p:font typeface="Palatino Linotype" panose="02040502050505030304" pitchFamily="18" charset="0"/>
      <p:regular r:id="rId56"/>
      <p:bold r:id="rId57"/>
      <p:italic r:id="rId58"/>
      <p:boldItalic r:id="rId59"/>
    </p:embeddedFont>
    <p:embeddedFont>
      <p:font typeface="Wingdings 3" panose="05040102010807070707" pitchFamily="18" charset="2"/>
      <p:regular r:id="rId60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5033" autoAdjust="0"/>
  </p:normalViewPr>
  <p:slideViewPr>
    <p:cSldViewPr snapToGrid="0">
      <p:cViewPr varScale="1">
        <p:scale>
          <a:sx n="82" d="100"/>
          <a:sy n="82" d="100"/>
        </p:scale>
        <p:origin x="691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2.fntdata"/><Relationship Id="rId50" Type="http://schemas.openxmlformats.org/officeDocument/2006/relationships/font" Target="fonts/font5.fntdata"/><Relationship Id="rId55" Type="http://schemas.openxmlformats.org/officeDocument/2006/relationships/font" Target="fonts/font10.fntdata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3" Type="http://schemas.openxmlformats.org/officeDocument/2006/relationships/font" Target="fonts/font8.fntdata"/><Relationship Id="rId58" Type="http://schemas.openxmlformats.org/officeDocument/2006/relationships/font" Target="fonts/font13.fntdata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3.fntdata"/><Relationship Id="rId56" Type="http://schemas.openxmlformats.org/officeDocument/2006/relationships/font" Target="fonts/font11.fntdata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6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1.fntdata"/><Relationship Id="rId59" Type="http://schemas.openxmlformats.org/officeDocument/2006/relationships/font" Target="fonts/font14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9.fntdata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4.fntdata"/><Relationship Id="rId57" Type="http://schemas.openxmlformats.org/officeDocument/2006/relationships/font" Target="fonts/font12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7.fntdata"/><Relationship Id="rId60" Type="http://schemas.openxmlformats.org/officeDocument/2006/relationships/font" Target="fonts/font15.fntdata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89" name="Google Shape;18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455517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992205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6758453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880382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887252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53487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8353222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3888923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11909814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9105872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62272341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8385736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35435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33411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85199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60582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23347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8193109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24362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12956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90261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5533831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E152B208-5AA7-C783-393F-6A22D182511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0168" y="303213"/>
            <a:ext cx="1219200" cy="422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366228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487" r:id="rId1"/>
    <p:sldLayoutId id="2147484488" r:id="rId2"/>
    <p:sldLayoutId id="2147484489" r:id="rId3"/>
    <p:sldLayoutId id="2147484490" r:id="rId4"/>
    <p:sldLayoutId id="2147484491" r:id="rId5"/>
    <p:sldLayoutId id="2147484492" r:id="rId6"/>
    <p:sldLayoutId id="2147484493" r:id="rId7"/>
    <p:sldLayoutId id="2147484494" r:id="rId8"/>
    <p:sldLayoutId id="2147484495" r:id="rId9"/>
    <p:sldLayoutId id="2147484496" r:id="rId10"/>
    <p:sldLayoutId id="2147484497" r:id="rId11"/>
    <p:sldLayoutId id="2147484498" r:id="rId12"/>
    <p:sldLayoutId id="2147484499" r:id="rId13"/>
    <p:sldLayoutId id="2147484500" r:id="rId14"/>
    <p:sldLayoutId id="2147484501" r:id="rId15"/>
    <p:sldLayoutId id="2147484502" r:id="rId16"/>
    <p:sldLayoutId id="2147484503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FEF11AE-0246-5B86-8EA0-CE09CDE95D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191" name="Google Shape;191;p26"/>
          <p:cNvSpPr txBox="1"/>
          <p:nvPr/>
        </p:nvSpPr>
        <p:spPr>
          <a:xfrm>
            <a:off x="3638939" y="0"/>
            <a:ext cx="5029200" cy="3046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en-IN" sz="4400" b="1" i="0" dirty="0">
                <a:solidFill>
                  <a:schemeClr val="accent1">
                    <a:lumMod val="75000"/>
                  </a:schemeClr>
                </a:solidFill>
                <a:effectLst/>
                <a:latin typeface="Arial Rounded MT Bold" panose="020F0704030504030204" pitchFamily="34" charset="0"/>
              </a:rPr>
              <a:t>Book </a:t>
            </a:r>
          </a:p>
          <a:p>
            <a:pPr algn="ctr"/>
            <a:r>
              <a:rPr lang="en-IN" sz="4400" b="1" i="0" dirty="0">
                <a:solidFill>
                  <a:schemeClr val="accent1">
                    <a:lumMod val="75000"/>
                  </a:schemeClr>
                </a:solidFill>
                <a:effectLst/>
                <a:latin typeface="Arial Rounded MT Bold" panose="020F0704030504030204" pitchFamily="34" charset="0"/>
              </a:rPr>
              <a:t>Recommendation </a:t>
            </a:r>
          </a:p>
          <a:p>
            <a:pPr algn="ctr"/>
            <a:r>
              <a:rPr lang="en-IN" sz="4400" b="1" i="0" dirty="0">
                <a:solidFill>
                  <a:schemeClr val="accent1">
                    <a:lumMod val="75000"/>
                  </a:schemeClr>
                </a:solidFill>
                <a:effectLst/>
                <a:latin typeface="Arial Rounded MT Bold" panose="020F0704030504030204" pitchFamily="34" charset="0"/>
              </a:rPr>
              <a:t>System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i="0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 </a:t>
            </a:r>
            <a:endParaRPr sz="2000" b="1" i="0" u="none" strike="noStrike" cap="none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i="0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                    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 i="0" u="none" strike="noStrike" cap="none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5F6197-E172-7FAB-0B26-1E613E586406}"/>
              </a:ext>
            </a:extLst>
          </p:cNvPr>
          <p:cNvSpPr txBox="1"/>
          <p:nvPr/>
        </p:nvSpPr>
        <p:spPr>
          <a:xfrm>
            <a:off x="3498979" y="2426017"/>
            <a:ext cx="5253136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Project No:274</a:t>
            </a:r>
            <a:endParaRPr lang="en-US" sz="2400" b="1" i="0" u="none" strike="noStrike" cap="none" dirty="0">
              <a:solidFill>
                <a:srgbClr val="7030A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 dirty="0">
                <a:solidFill>
                  <a:srgbClr val="7030A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Group </a:t>
            </a:r>
            <a:r>
              <a:rPr lang="en-US" sz="2400" b="1" dirty="0">
                <a:solidFill>
                  <a:srgbClr val="7030A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</a:t>
            </a:r>
            <a:r>
              <a:rPr lang="en-US" sz="2400" b="1" i="0" u="none" strike="noStrike" cap="none" dirty="0">
                <a:solidFill>
                  <a:srgbClr val="7030A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: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7030A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Presented by:</a:t>
            </a:r>
            <a:endParaRPr lang="en-US" sz="2400" b="1" i="0" u="none" strike="noStrike" cap="none" dirty="0">
              <a:solidFill>
                <a:srgbClr val="7030A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7030A0"/>
                </a:solidFill>
                <a:highlight>
                  <a:srgbClr val="C0C0C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                         </a:t>
            </a:r>
            <a:endParaRPr lang="en-US" sz="2400" b="1" dirty="0">
              <a:solidFill>
                <a:srgbClr val="7030A0"/>
              </a:solidFill>
              <a:highlight>
                <a:srgbClr val="C0C0C0"/>
              </a:highlight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C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SHUBHAM SOLSI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 dirty="0">
                <a:solidFill>
                  <a:srgbClr val="C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SIMR</a:t>
            </a:r>
            <a:r>
              <a:rPr lang="en-US" sz="2400" b="1" dirty="0">
                <a:solidFill>
                  <a:srgbClr val="C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AN NAIK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2400" b="1" i="0" u="none" strike="noStrike" cap="none" dirty="0">
              <a:solidFill>
                <a:srgbClr val="C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 dirty="0">
                <a:solidFill>
                  <a:srgbClr val="7030A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Associated with: ExcelR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400" b="1" i="0" u="none" strike="noStrike" cap="none" dirty="0">
              <a:solidFill>
                <a:srgbClr val="7030A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400" b="1" i="0" u="none" strike="noStrike" cap="none" dirty="0">
              <a:solidFill>
                <a:srgbClr val="C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 dirty="0">
                <a:solidFill>
                  <a:srgbClr val="C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Date: 31</a:t>
            </a:r>
            <a:r>
              <a:rPr lang="en-US" sz="2400" dirty="0">
                <a:solidFill>
                  <a:srgbClr val="C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/08</a:t>
            </a:r>
            <a:r>
              <a:rPr lang="en-US" sz="2400" b="0" i="0" u="none" strike="noStrike" cap="none" dirty="0">
                <a:solidFill>
                  <a:srgbClr val="C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/2023</a:t>
            </a:r>
            <a:endParaRPr lang="en-US" sz="2400" dirty="0">
              <a:solidFill>
                <a:srgbClr val="C00000"/>
              </a:solidFill>
            </a:endParaRPr>
          </a:p>
          <a:p>
            <a:endParaRPr lang="en-IN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D852A84-8EFC-365C-CED7-70D7EADA8D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D89ABD-E2F7-89D5-7151-F0FC042AE237}"/>
              </a:ext>
            </a:extLst>
          </p:cNvPr>
          <p:cNvSpPr txBox="1"/>
          <p:nvPr/>
        </p:nvSpPr>
        <p:spPr>
          <a:xfrm>
            <a:off x="1312305" y="197738"/>
            <a:ext cx="92128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b="1" dirty="0">
                <a:solidFill>
                  <a:schemeClr val="bg1"/>
                </a:solidFill>
                <a:latin typeface="Century Gothic" panose="020B0502020202020204" pitchFamily="34" charset="0"/>
              </a:rPr>
              <a:t>OUTLIER DETECTION AND TREATMENT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4D252A-1338-B111-3060-4D2C90D79825}"/>
              </a:ext>
            </a:extLst>
          </p:cNvPr>
          <p:cNvSpPr txBox="1"/>
          <p:nvPr/>
        </p:nvSpPr>
        <p:spPr>
          <a:xfrm>
            <a:off x="71535" y="1112886"/>
            <a:ext cx="4696409" cy="51111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i="0" dirty="0">
                <a:solidFill>
                  <a:schemeClr val="bg1"/>
                </a:solidFill>
                <a:effectLst/>
                <a:latin typeface="+mj-lt"/>
              </a:rPr>
              <a:t>We've established a threshold age of 100, and any age value exceeding this threshold is considered an outlier.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b="1" i="0" dirty="0">
              <a:solidFill>
                <a:schemeClr val="bg1"/>
              </a:solidFill>
              <a:effectLst/>
              <a:latin typeface="+mj-lt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i="0" dirty="0">
                <a:solidFill>
                  <a:schemeClr val="bg1"/>
                </a:solidFill>
                <a:effectLst/>
                <a:latin typeface="+mj-lt"/>
              </a:rPr>
              <a:t> There are a total of 2,910 rows with ages greater than 100.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b="1" i="0" dirty="0">
              <a:solidFill>
                <a:schemeClr val="bg1"/>
              </a:solidFill>
              <a:effectLst/>
              <a:latin typeface="+mj-lt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i="0" dirty="0">
                <a:solidFill>
                  <a:schemeClr val="bg1"/>
                </a:solidFill>
                <a:effectLst/>
                <a:latin typeface="+mj-lt"/>
              </a:rPr>
              <a:t> To enhance data quality, we have removed these outlier rows from our dataset</a:t>
            </a:r>
            <a:r>
              <a:rPr lang="en-US" b="1" i="0" dirty="0">
                <a:solidFill>
                  <a:srgbClr val="D1D5DB"/>
                </a:solidFill>
                <a:effectLst/>
                <a:latin typeface="+mj-lt"/>
              </a:rPr>
              <a:t>.</a:t>
            </a:r>
            <a:endParaRPr lang="en-IN" b="1" dirty="0">
              <a:latin typeface="+mj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017108-ECA5-47A5-9A88-3A15FD2CA3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2541" y="1112886"/>
            <a:ext cx="7167924" cy="5437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5723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0284C69-2AF5-14E9-C236-A409679128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18" name="Google Shape;218;p30"/>
          <p:cNvSpPr txBox="1"/>
          <p:nvPr/>
        </p:nvSpPr>
        <p:spPr>
          <a:xfrm>
            <a:off x="1922106" y="970758"/>
            <a:ext cx="9209314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400" b="1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DATA PRE-PROCESSING </a:t>
            </a:r>
          </a:p>
        </p:txBody>
      </p:sp>
    </p:spTree>
    <p:extLst>
      <p:ext uri="{BB962C8B-B14F-4D97-AF65-F5344CB8AC3E}">
        <p14:creationId xmlns:p14="http://schemas.microsoft.com/office/powerpoint/2010/main" val="23159852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2662021-D507-0033-F154-0EB13A3931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D89ABD-E2F7-89D5-7151-F0FC042AE237}"/>
              </a:ext>
            </a:extLst>
          </p:cNvPr>
          <p:cNvSpPr txBox="1"/>
          <p:nvPr/>
        </p:nvSpPr>
        <p:spPr>
          <a:xfrm>
            <a:off x="391887" y="281213"/>
            <a:ext cx="97506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b="1" dirty="0">
                <a:solidFill>
                  <a:schemeClr val="bg1"/>
                </a:solidFill>
                <a:latin typeface="Century Gothic" panose="020B0502020202020204" pitchFamily="34" charset="0"/>
              </a:rPr>
              <a:t>CREATING NEW COLUMNS FROM THE LOCATION DATA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4D252A-1338-B111-3060-4D2C90D79825}"/>
              </a:ext>
            </a:extLst>
          </p:cNvPr>
          <p:cNvSpPr txBox="1"/>
          <p:nvPr/>
        </p:nvSpPr>
        <p:spPr>
          <a:xfrm>
            <a:off x="0" y="872514"/>
            <a:ext cx="11597950" cy="18804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</a:rPr>
              <a:t>We've improved the dataset by splitting the values in the "Location" column using the `.split()` method to create three new columns: "City," "State," and "Country.“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</a:rPr>
              <a:t> This separation enables us to better analyze and utilize geographical information in our book recommendation system.</a:t>
            </a:r>
            <a:endParaRPr lang="en-IN" sz="2000" b="1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BDB36F2-10E2-A615-4021-14FF91C39A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887" y="2982956"/>
            <a:ext cx="11332951" cy="3501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5413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3625707-7F7B-77F7-7854-FFC1DBFC1B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7" name="Google Shape;247;p34"/>
          <p:cNvSpPr txBox="1"/>
          <p:nvPr/>
        </p:nvSpPr>
        <p:spPr>
          <a:xfrm>
            <a:off x="2332653" y="5750045"/>
            <a:ext cx="7676656" cy="1107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Century Gothic"/>
              <a:buNone/>
            </a:pPr>
            <a:r>
              <a:rPr lang="en-GB" sz="6600" b="1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VISUALIZATION</a:t>
            </a:r>
            <a:endParaRPr lang="en-GB" sz="1800" b="1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4219C29-029F-57BC-649B-0B6455DB04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52" name="Google Shape;252;p35"/>
          <p:cNvSpPr txBox="1"/>
          <p:nvPr/>
        </p:nvSpPr>
        <p:spPr>
          <a:xfrm>
            <a:off x="3000071" y="222537"/>
            <a:ext cx="568050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entury Gothic"/>
              <a:buNone/>
            </a:pPr>
            <a:r>
              <a:rPr lang="en-GB" sz="2800" b="1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AGE DISTRIBUTION OF USERS</a:t>
            </a:r>
          </a:p>
        </p:txBody>
      </p:sp>
      <p:sp>
        <p:nvSpPr>
          <p:cNvPr id="254" name="Google Shape;254;p35"/>
          <p:cNvSpPr txBox="1"/>
          <p:nvPr/>
        </p:nvSpPr>
        <p:spPr>
          <a:xfrm>
            <a:off x="588939" y="827937"/>
            <a:ext cx="11014122" cy="1415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effectLst/>
                <a:latin typeface="+mj-lt"/>
              </a:rPr>
              <a:t>Our dataset predominantly consists of readers aged between 25 and 40, representing the majority of users.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effectLst/>
                <a:latin typeface="+mj-lt"/>
              </a:rPr>
              <a:t>Conversely, readers aged 80 to 100 years form a very small minority within our user base.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61D1944-41BF-A825-F867-F1F7AAFD14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497" y="2432150"/>
            <a:ext cx="5286583" cy="44258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9678627-E2FE-E642-1198-C0CA6826B5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5461" y="2325899"/>
            <a:ext cx="5440042" cy="4532101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9C4D6B5-A74A-242C-BD8B-F0FCC91028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59" name="Google Shape;259;p36"/>
          <p:cNvSpPr txBox="1"/>
          <p:nvPr/>
        </p:nvSpPr>
        <p:spPr>
          <a:xfrm>
            <a:off x="2312848" y="295664"/>
            <a:ext cx="669840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entury Gothic"/>
              <a:buNone/>
            </a:pPr>
            <a:r>
              <a:rPr lang="en-GB" sz="2800" b="1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RATING DISTRIBUTION</a:t>
            </a:r>
          </a:p>
        </p:txBody>
      </p:sp>
      <p:sp>
        <p:nvSpPr>
          <p:cNvPr id="261" name="Google Shape;261;p36"/>
          <p:cNvSpPr txBox="1"/>
          <p:nvPr/>
        </p:nvSpPr>
        <p:spPr>
          <a:xfrm>
            <a:off x="1025111" y="2228686"/>
            <a:ext cx="4647181" cy="24006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2400" b="1" i="0" dirty="0">
                <a:solidFill>
                  <a:schemeClr val="bg1"/>
                </a:solidFill>
                <a:effectLst/>
                <a:latin typeface="+mj-lt"/>
              </a:rPr>
              <a:t>Approximately 4,80,000 books in our dataset have received zero ratings.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  <a:latin typeface="+mj-lt"/>
              </a:rPr>
              <a:t>80k-70k Books have approximately have received 8 ratings.</a:t>
            </a:r>
            <a:endParaRPr lang="en-US" sz="2400" b="1" i="0" dirty="0">
              <a:solidFill>
                <a:schemeClr val="bg1"/>
              </a:solidFill>
              <a:effectLst/>
              <a:latin typeface="+mj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DA4AF9-ACA5-4CF7-7E63-2FDDA88088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5313" y="1445044"/>
            <a:ext cx="6073666" cy="5030401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D204A27-BF23-5118-5BE5-8F0FDA9859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66" name="Google Shape;266;p37"/>
          <p:cNvSpPr txBox="1"/>
          <p:nvPr/>
        </p:nvSpPr>
        <p:spPr>
          <a:xfrm>
            <a:off x="2279239" y="234226"/>
            <a:ext cx="669840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entury Gothic"/>
              <a:buNone/>
            </a:pPr>
            <a:r>
              <a:rPr lang="en-GB" sz="2800" b="1" dirty="0">
                <a:solidFill>
                  <a:schemeClr val="bg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NON ZERO/MOST POPULAR RATING</a:t>
            </a:r>
          </a:p>
        </p:txBody>
      </p:sp>
      <p:sp>
        <p:nvSpPr>
          <p:cNvPr id="268" name="Google Shape;268;p37"/>
          <p:cNvSpPr txBox="1"/>
          <p:nvPr/>
        </p:nvSpPr>
        <p:spPr>
          <a:xfrm>
            <a:off x="133954" y="1771841"/>
            <a:ext cx="5473744" cy="2031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dirty="0">
                <a:solidFill>
                  <a:schemeClr val="bg1"/>
                </a:solidFill>
                <a:effectLst/>
                <a:latin typeface="+mj-lt"/>
              </a:rPr>
              <a:t>The majority of users have rated books with scores above 4.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000" b="1" i="0" dirty="0">
              <a:solidFill>
                <a:schemeClr val="bg1"/>
              </a:solidFill>
              <a:effectLst/>
              <a:latin typeface="+mj-l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dirty="0">
                <a:solidFill>
                  <a:schemeClr val="bg1"/>
                </a:solidFill>
                <a:effectLst/>
                <a:latin typeface="+mj-lt"/>
              </a:rPr>
              <a:t> </a:t>
            </a:r>
            <a:r>
              <a:rPr lang="en-US" sz="2000" b="1" dirty="0">
                <a:solidFill>
                  <a:schemeClr val="bg1"/>
                </a:solidFill>
                <a:latin typeface="+mj-lt"/>
              </a:rPr>
              <a:t>T</a:t>
            </a:r>
            <a:r>
              <a:rPr lang="en-US" sz="2000" b="1" i="0" dirty="0">
                <a:solidFill>
                  <a:schemeClr val="bg1"/>
                </a:solidFill>
                <a:effectLst/>
                <a:latin typeface="+mj-lt"/>
              </a:rPr>
              <a:t>he most frequently assigned rating is 8</a:t>
            </a:r>
            <a:r>
              <a:rPr lang="en-US" sz="2000" b="1" i="0" dirty="0">
                <a:effectLst/>
                <a:latin typeface="+mj-lt"/>
              </a:rPr>
              <a:t>.</a:t>
            </a:r>
            <a:endParaRPr sz="2000" b="1" dirty="0">
              <a:latin typeface="+mj-lt"/>
              <a:ea typeface="Palatino Linotype"/>
              <a:cs typeface="Palatino Linotype"/>
              <a:sym typeface="Palatino Linotype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849EA7-7D2D-85E3-990C-E4EB83A12A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3120" y="1089866"/>
            <a:ext cx="6250819" cy="5533908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15B3F75-AC09-9CFF-8821-86A6F1286E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73" name="Google Shape;273;p38"/>
          <p:cNvSpPr txBox="1"/>
          <p:nvPr/>
        </p:nvSpPr>
        <p:spPr>
          <a:xfrm>
            <a:off x="2418725" y="193372"/>
            <a:ext cx="717540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en-IN" sz="2800" b="1" i="0" dirty="0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PUBLISHER WITH MOST BOOKS</a:t>
            </a:r>
          </a:p>
        </p:txBody>
      </p:sp>
      <p:sp>
        <p:nvSpPr>
          <p:cNvPr id="275" name="Google Shape;275;p38"/>
          <p:cNvSpPr txBox="1"/>
          <p:nvPr/>
        </p:nvSpPr>
        <p:spPr>
          <a:xfrm>
            <a:off x="107256" y="844350"/>
            <a:ext cx="11630654" cy="800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b="1" i="0" dirty="0">
                <a:solidFill>
                  <a:schemeClr val="bg1"/>
                </a:solidFill>
                <a:effectLst/>
                <a:latin typeface="+mj-lt"/>
              </a:rPr>
              <a:t>Ballantine Books is the most popular publisher based on the number of users who have rated their books.</a:t>
            </a:r>
            <a:endParaRPr sz="2000" b="1" dirty="0">
              <a:solidFill>
                <a:schemeClr val="bg1"/>
              </a:solidFill>
              <a:latin typeface="+mj-lt"/>
              <a:ea typeface="Palatino Linotype"/>
              <a:cs typeface="Palatino Linotype"/>
              <a:sym typeface="Palatino Linotype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D6A25C-1267-BC67-CE61-699CAD7680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900" y="1772338"/>
            <a:ext cx="11854589" cy="4824406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9A48CC-C8C2-1109-E6F2-AFA7A937FA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12191999" cy="6858001"/>
          </a:xfrm>
          <a:prstGeom prst="rect">
            <a:avLst/>
          </a:prstGeom>
        </p:spPr>
      </p:pic>
      <p:sp>
        <p:nvSpPr>
          <p:cNvPr id="280" name="Google Shape;280;p39"/>
          <p:cNvSpPr txBox="1"/>
          <p:nvPr/>
        </p:nvSpPr>
        <p:spPr>
          <a:xfrm>
            <a:off x="2619949" y="333058"/>
            <a:ext cx="669840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en-IN" sz="2800" b="1" i="0" dirty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TOP SELLING BOOKS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1A4734C-7F31-3FD0-B47F-C732837008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273" y="2285580"/>
            <a:ext cx="11747241" cy="4320914"/>
          </a:xfrm>
          <a:prstGeom prst="rect">
            <a:avLst/>
          </a:prstGeom>
        </p:spPr>
      </p:pic>
      <p:sp>
        <p:nvSpPr>
          <p:cNvPr id="4" name="Google Shape;275;p38">
            <a:extLst>
              <a:ext uri="{FF2B5EF4-FFF2-40B4-BE49-F238E27FC236}">
                <a16:creationId xmlns:a16="http://schemas.microsoft.com/office/drawing/2014/main" id="{647461D1-01AF-406E-6BA5-4867E2226BEA}"/>
              </a:ext>
            </a:extLst>
          </p:cNvPr>
          <p:cNvSpPr txBox="1"/>
          <p:nvPr/>
        </p:nvSpPr>
        <p:spPr>
          <a:xfrm>
            <a:off x="354472" y="1140051"/>
            <a:ext cx="103353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b="1" i="0" dirty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Wild Animus is the highest-selling book followed by The Lovely Bones: A Novel.</a:t>
            </a:r>
            <a:endParaRPr sz="2000" b="1" dirty="0">
              <a:solidFill>
                <a:schemeClr val="bg1"/>
              </a:solidFill>
              <a:latin typeface="Century Gothic" panose="020B0502020202020204" pitchFamily="34" charset="0"/>
              <a:ea typeface="Palatino Linotype"/>
              <a:cs typeface="Palatino Linotype"/>
              <a:sym typeface="Palatino Linotype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AC5DCE7-478A-65B3-081F-E7F79BB154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88" name="Google Shape;288;p40"/>
          <p:cNvSpPr txBox="1"/>
          <p:nvPr/>
        </p:nvSpPr>
        <p:spPr>
          <a:xfrm>
            <a:off x="872412" y="225254"/>
            <a:ext cx="10440955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>
              <a:buClr>
                <a:schemeClr val="dk1"/>
              </a:buClr>
              <a:buSzPts val="4000"/>
            </a:pPr>
            <a:r>
              <a:rPr lang="en-US" sz="2800" b="1" dirty="0">
                <a:solidFill>
                  <a:schemeClr val="bg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MOST POPULAR AUTHOR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9B8460-B95B-3585-EC0D-9003207F12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053" y="1576873"/>
            <a:ext cx="11793894" cy="514917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1CB1B7B-64DC-523F-313F-36B14FD7880C}"/>
              </a:ext>
            </a:extLst>
          </p:cNvPr>
          <p:cNvSpPr txBox="1"/>
          <p:nvPr/>
        </p:nvSpPr>
        <p:spPr>
          <a:xfrm>
            <a:off x="475861" y="998376"/>
            <a:ext cx="11159412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0" dirty="0">
                <a:solidFill>
                  <a:schemeClr val="bg1"/>
                </a:solidFill>
                <a:effectLst/>
                <a:latin typeface="Century Gothic" panose="020B0604020202020204" charset="0"/>
              </a:rPr>
              <a:t>Most popular book author with respect to the number of ratings is Stephen King.</a:t>
            </a:r>
            <a:endParaRPr lang="en-US" sz="2000" b="1" dirty="0">
              <a:solidFill>
                <a:schemeClr val="bg1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  <a:p>
            <a:endParaRPr lang="en-IN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B1DA8D2-62E5-276F-BE7D-973F3E5DA0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8" name="Google Shape;198;p27"/>
          <p:cNvSpPr txBox="1"/>
          <p:nvPr/>
        </p:nvSpPr>
        <p:spPr>
          <a:xfrm>
            <a:off x="2555615" y="0"/>
            <a:ext cx="6414561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entury Gothic"/>
              <a:buNone/>
            </a:pPr>
            <a:r>
              <a:rPr lang="en-GB" sz="4000" b="1" dirty="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PROBLEM STATEMENT</a:t>
            </a:r>
            <a:endParaRPr sz="4000" b="1" dirty="0">
              <a:solidFill>
                <a:schemeClr val="accen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9" name="Google Shape;199;p27"/>
          <p:cNvSpPr txBox="1"/>
          <p:nvPr/>
        </p:nvSpPr>
        <p:spPr>
          <a:xfrm>
            <a:off x="1003274" y="773845"/>
            <a:ext cx="9213747" cy="446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Our business goal is to offer personalized book recommendations by leveraging the Book Crossing dataset, comprising Books, Users, and Ratings.</a:t>
            </a:r>
          </a:p>
          <a:p>
            <a:endParaRPr lang="en-US" b="1" dirty="0">
              <a:solidFill>
                <a:schemeClr val="bg1"/>
              </a:solidFill>
            </a:endParaRPr>
          </a:p>
          <a:p>
            <a:pPr algn="ctr"/>
            <a:r>
              <a:rPr lang="en-US" b="1" dirty="0">
                <a:solidFill>
                  <a:schemeClr val="bg1"/>
                </a:solidFill>
              </a:rPr>
              <a:t>Books Dataset</a:t>
            </a:r>
          </a:p>
          <a:p>
            <a:r>
              <a:rPr lang="en-US" b="1" dirty="0">
                <a:solidFill>
                  <a:schemeClr val="bg1"/>
                </a:solidFill>
              </a:rPr>
              <a:t>Contains book details like titles, authors, publication year, publisher, and images. These attributes help us understand book’s content and theme.</a:t>
            </a:r>
          </a:p>
          <a:p>
            <a:endParaRPr lang="en-US" b="1" dirty="0">
              <a:solidFill>
                <a:schemeClr val="bg1"/>
              </a:solidFill>
            </a:endParaRPr>
          </a:p>
          <a:p>
            <a:pPr algn="ctr"/>
            <a:r>
              <a:rPr lang="en-US" b="1" dirty="0">
                <a:solidFill>
                  <a:schemeClr val="bg1"/>
                </a:solidFill>
              </a:rPr>
              <a:t>Users Dataset</a:t>
            </a:r>
          </a:p>
          <a:p>
            <a:r>
              <a:rPr lang="en-US" b="1" dirty="0">
                <a:solidFill>
                  <a:schemeClr val="bg1"/>
                </a:solidFill>
              </a:rPr>
              <a:t>Includes user IDs, demographic info, and age. This aids in understanding reading preferences and interests.</a:t>
            </a:r>
          </a:p>
          <a:p>
            <a:endParaRPr lang="en-US" b="1" dirty="0">
              <a:solidFill>
                <a:schemeClr val="bg1"/>
              </a:solidFill>
            </a:endParaRPr>
          </a:p>
          <a:p>
            <a:pPr algn="ctr"/>
            <a:r>
              <a:rPr lang="en-US" b="1" dirty="0">
                <a:solidFill>
                  <a:schemeClr val="bg1"/>
                </a:solidFill>
              </a:rPr>
              <a:t>Rating Dataset</a:t>
            </a:r>
          </a:p>
          <a:p>
            <a:r>
              <a:rPr lang="en-US" b="1" dirty="0">
                <a:solidFill>
                  <a:schemeClr val="bg1"/>
                </a:solidFill>
              </a:rPr>
              <a:t>Contains user ratings and reviews for books. This data reveals user preferences and book popularity, crucial for recommendations.</a:t>
            </a:r>
          </a:p>
          <a:p>
            <a:pPr algn="just"/>
            <a:endParaRPr lang="en-US" sz="3200" dirty="0"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8C222D5-F5A4-8F6E-03EA-345E216CB5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94" name="Google Shape;294;p41"/>
          <p:cNvSpPr txBox="1"/>
          <p:nvPr/>
        </p:nvSpPr>
        <p:spPr>
          <a:xfrm>
            <a:off x="2365198" y="201425"/>
            <a:ext cx="723120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GB" sz="2800" b="1" dirty="0">
                <a:solidFill>
                  <a:schemeClr val="bg1"/>
                </a:solidFill>
                <a:latin typeface="Century Gothic" panose="020B0502020202020204" pitchFamily="34" charset="0"/>
                <a:ea typeface="Calibri"/>
                <a:cs typeface="Calibri"/>
                <a:sym typeface="Calibri"/>
              </a:rPr>
              <a:t>TOP RATED BOOK</a:t>
            </a:r>
          </a:p>
        </p:txBody>
      </p:sp>
      <p:sp>
        <p:nvSpPr>
          <p:cNvPr id="296" name="Google Shape;296;p41"/>
          <p:cNvSpPr txBox="1"/>
          <p:nvPr/>
        </p:nvSpPr>
        <p:spPr>
          <a:xfrm>
            <a:off x="1782800" y="6256375"/>
            <a:ext cx="7948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entury Gothic" panose="020B0502020202020204" pitchFamily="34" charset="0"/>
              <a:ea typeface="Palatino Linotype"/>
              <a:cs typeface="Palatino Linotype"/>
              <a:sym typeface="Palatino Linotype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A700EB1-5495-0F0C-3888-C79AA6389B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467" y="1670180"/>
            <a:ext cx="11685386" cy="490503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687C776-CBFC-4124-4158-485D3F0A3487}"/>
              </a:ext>
            </a:extLst>
          </p:cNvPr>
          <p:cNvSpPr txBox="1"/>
          <p:nvPr/>
        </p:nvSpPr>
        <p:spPr>
          <a:xfrm>
            <a:off x="391886" y="1119673"/>
            <a:ext cx="10412963" cy="671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i="0" dirty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Lovely Bones: A Novel is the highest-rated book , followed by The Da Vinci Code</a:t>
            </a:r>
            <a:r>
              <a:rPr lang="en-US" sz="1800" b="1" i="0" dirty="0">
                <a:effectLst/>
                <a:latin typeface="Century Gothic" panose="020B0502020202020204" pitchFamily="34" charset="0"/>
              </a:rPr>
              <a:t>. </a:t>
            </a:r>
            <a:endParaRPr lang="en-US" sz="1800" b="1" dirty="0">
              <a:latin typeface="Century Gothic" panose="020B0502020202020204" pitchFamily="34" charset="0"/>
              <a:ea typeface="Palatino Linotype"/>
              <a:cs typeface="Palatino Linotype"/>
              <a:sym typeface="Palatino Linotype"/>
            </a:endParaRPr>
          </a:p>
          <a:p>
            <a:endParaRPr lang="en-IN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484CF9B-BD2F-C987-C6F6-88A4D80C11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2" name="Google Shape;302;p42"/>
          <p:cNvSpPr txBox="1"/>
          <p:nvPr/>
        </p:nvSpPr>
        <p:spPr>
          <a:xfrm>
            <a:off x="653762" y="242443"/>
            <a:ext cx="10511245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entury Gothic"/>
              <a:buNone/>
            </a:pPr>
            <a:r>
              <a:rPr lang="en-US" sz="2800" b="1" dirty="0">
                <a:solidFill>
                  <a:schemeClr val="bg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YEAR WISE COUNT OF BOOK PUBLISHED</a:t>
            </a:r>
            <a:endParaRPr lang="en-US" sz="800" b="1" dirty="0">
              <a:solidFill>
                <a:schemeClr val="bg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BD88DE7-6571-F955-0124-64F799A79D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5649" y="1252594"/>
            <a:ext cx="6242180" cy="525084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7B7F9B3-A8F6-B5A8-F183-A9D65E5AA06C}"/>
              </a:ext>
            </a:extLst>
          </p:cNvPr>
          <p:cNvSpPr txBox="1"/>
          <p:nvPr/>
        </p:nvSpPr>
        <p:spPr>
          <a:xfrm>
            <a:off x="391886" y="1399592"/>
            <a:ext cx="45720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In the year 2002, the highest number of books were published.</a:t>
            </a:r>
          </a:p>
          <a:p>
            <a:endParaRPr lang="en-US" sz="2000" b="1" dirty="0">
              <a:solidFill>
                <a:schemeClr val="bg1"/>
              </a:solidFill>
            </a:endParaRPr>
          </a:p>
          <a:p>
            <a:r>
              <a:rPr lang="en-US" sz="2000" b="1" dirty="0">
                <a:solidFill>
                  <a:schemeClr val="bg1"/>
                </a:solidFill>
              </a:rPr>
              <a:t>In the year 1994, the lowest number </a:t>
            </a:r>
          </a:p>
          <a:p>
            <a:r>
              <a:rPr lang="en-US" sz="2000" b="1" dirty="0">
                <a:solidFill>
                  <a:schemeClr val="bg1"/>
                </a:solidFill>
              </a:rPr>
              <a:t>of books were published.</a:t>
            </a:r>
            <a:endParaRPr lang="en-IN" sz="20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8879826-3909-F525-B2FB-030672E7A6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9" name="Google Shape;309;p43"/>
          <p:cNvSpPr txBox="1"/>
          <p:nvPr/>
        </p:nvSpPr>
        <p:spPr>
          <a:xfrm>
            <a:off x="2215177" y="234329"/>
            <a:ext cx="723120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entury Gothic"/>
              <a:buNone/>
            </a:pPr>
            <a:r>
              <a:rPr lang="en-GB" sz="2800" b="1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COUNTRIES WITH MOST READERS</a:t>
            </a:r>
          </a:p>
        </p:txBody>
      </p:sp>
      <p:sp>
        <p:nvSpPr>
          <p:cNvPr id="311" name="Google Shape;311;p43"/>
          <p:cNvSpPr txBox="1"/>
          <p:nvPr/>
        </p:nvSpPr>
        <p:spPr>
          <a:xfrm>
            <a:off x="77612" y="1139394"/>
            <a:ext cx="4275129" cy="2031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b="1" i="0" dirty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Most of the readers are from the United States </a:t>
            </a: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  <a:ea typeface="Palatino Linotype"/>
                <a:cs typeface="Palatino Linotype"/>
                <a:sym typeface="Palatino Linotype"/>
              </a:rPr>
              <a:t>followed by Canada.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000" b="1" dirty="0">
              <a:solidFill>
                <a:schemeClr val="bg1"/>
              </a:solidFill>
              <a:latin typeface="Century Gothic" panose="020B0502020202020204" pitchFamily="34" charset="0"/>
              <a:ea typeface="Palatino Linotype"/>
              <a:cs typeface="Palatino Linotype"/>
              <a:sym typeface="Palatino Linotype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  <a:ea typeface="Palatino Linotype"/>
                <a:cs typeface="Palatino Linotype"/>
                <a:sym typeface="Palatino Linotype"/>
              </a:rPr>
              <a:t>Lowest number of readers are 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  <a:ea typeface="Palatino Linotype"/>
                <a:cs typeface="Palatino Linotype"/>
                <a:sym typeface="Palatino Linotype"/>
              </a:rPr>
              <a:t>   from New Zealand.</a:t>
            </a:r>
            <a:endParaRPr sz="2000" b="1" dirty="0">
              <a:solidFill>
                <a:schemeClr val="bg1"/>
              </a:solidFill>
              <a:latin typeface="Century Gothic" panose="020B0502020202020204" pitchFamily="34" charset="0"/>
              <a:ea typeface="Palatino Linotype"/>
              <a:cs typeface="Palatino Linotype"/>
              <a:sym typeface="Palatino Linotype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2D38E67-85BE-9CF7-4EDD-C40128CB50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7052" y="1139394"/>
            <a:ext cx="7231200" cy="5484277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130A52F-7937-816B-5669-75C23A3DFB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12192000" cy="6850426"/>
          </a:xfrm>
          <a:prstGeom prst="rect">
            <a:avLst/>
          </a:prstGeom>
        </p:spPr>
      </p:pic>
      <p:sp>
        <p:nvSpPr>
          <p:cNvPr id="316" name="Google Shape;316;p44"/>
          <p:cNvSpPr txBox="1"/>
          <p:nvPr/>
        </p:nvSpPr>
        <p:spPr>
          <a:xfrm>
            <a:off x="2549402" y="156993"/>
            <a:ext cx="723120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entury Gothic"/>
              <a:buNone/>
            </a:pPr>
            <a:r>
              <a:rPr lang="en-US" sz="2800" b="1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STATE AND CITY WISE MOST READERS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15E044-E75F-B13C-C032-B14B43B223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335" y="2317981"/>
            <a:ext cx="5576983" cy="42787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BFA4B36-6CAD-3A74-6074-316928EE1D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2317981"/>
            <a:ext cx="5906665" cy="4278762"/>
          </a:xfrm>
          <a:prstGeom prst="rect">
            <a:avLst/>
          </a:prstGeom>
        </p:spPr>
      </p:pic>
      <p:sp>
        <p:nvSpPr>
          <p:cNvPr id="6" name="Google Shape;311;p43">
            <a:extLst>
              <a:ext uri="{FF2B5EF4-FFF2-40B4-BE49-F238E27FC236}">
                <a16:creationId xmlns:a16="http://schemas.microsoft.com/office/drawing/2014/main" id="{0604359C-2B69-C3F9-0FDB-D8903B022FA3}"/>
              </a:ext>
            </a:extLst>
          </p:cNvPr>
          <p:cNvSpPr txBox="1"/>
          <p:nvPr/>
        </p:nvSpPr>
        <p:spPr>
          <a:xfrm>
            <a:off x="262739" y="894776"/>
            <a:ext cx="10878012" cy="1169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b="1" i="0" dirty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In the state California has the most readers and in the city, London has the most readers.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600" b="1" i="0" dirty="0">
              <a:solidFill>
                <a:schemeClr val="bg1"/>
              </a:solidFill>
              <a:effectLst/>
              <a:latin typeface="Century Gothic" panose="020B0502020202020204" pitchFamily="34" charset="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1"/>
                </a:solidFill>
                <a:latin typeface="Century Gothic" panose="020B0502020202020204" pitchFamily="34" charset="0"/>
                <a:ea typeface="Palatino Linotype"/>
                <a:cs typeface="Palatino Linotype"/>
                <a:sym typeface="Palatino Linotype"/>
              </a:rPr>
              <a:t>In the state Pennsylvania has the lowest number of readers and in the city, San Francisco has the lowest number of users</a:t>
            </a:r>
            <a:endParaRPr sz="1600" b="1" dirty="0">
              <a:solidFill>
                <a:schemeClr val="bg1"/>
              </a:solidFill>
              <a:latin typeface="Century Gothic" panose="020B0502020202020204" pitchFamily="34" charset="0"/>
              <a:ea typeface="Palatino Linotype"/>
              <a:cs typeface="Palatino Linotype"/>
              <a:sym typeface="Palatino Linotype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AC0B272-9D1F-C032-CE8D-9D743D6804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23" name="Google Shape;323;p45"/>
          <p:cNvSpPr txBox="1"/>
          <p:nvPr/>
        </p:nvSpPr>
        <p:spPr>
          <a:xfrm>
            <a:off x="401217" y="136855"/>
            <a:ext cx="9137742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entury Gothic"/>
              <a:buNone/>
            </a:pPr>
            <a:r>
              <a:rPr lang="en-US" sz="3200" b="1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CREATING NEW COLUMN AGE_GROUP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ACB408-EBFF-D424-B427-7FAFFA160A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9310" y="1052854"/>
            <a:ext cx="9330976" cy="4377563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B3D7126-D9EA-5B6E-B012-E49CA5E507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23" name="Google Shape;323;p45"/>
          <p:cNvSpPr txBox="1"/>
          <p:nvPr/>
        </p:nvSpPr>
        <p:spPr>
          <a:xfrm>
            <a:off x="2149144" y="146642"/>
            <a:ext cx="7231195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entury Gothic"/>
              <a:buNone/>
            </a:pPr>
            <a:r>
              <a:rPr lang="en-GB" sz="2800" b="1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AGE WISE PLOTTING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582527-13F1-5651-500A-67FE1029B0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298" y="951722"/>
            <a:ext cx="11719249" cy="5607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6153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8C1949D-AFAB-26F8-E5FB-F93BE8E769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21298"/>
            <a:ext cx="12192000" cy="6979298"/>
          </a:xfrm>
          <a:prstGeom prst="rect">
            <a:avLst/>
          </a:prstGeom>
        </p:spPr>
      </p:pic>
      <p:sp>
        <p:nvSpPr>
          <p:cNvPr id="323" name="Google Shape;323;p45"/>
          <p:cNvSpPr txBox="1"/>
          <p:nvPr/>
        </p:nvSpPr>
        <p:spPr>
          <a:xfrm>
            <a:off x="2279771" y="426104"/>
            <a:ext cx="7231195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entury Gothic"/>
              <a:buNone/>
            </a:pPr>
            <a:r>
              <a:rPr lang="en-GB" sz="2800" b="1" dirty="0">
                <a:solidFill>
                  <a:schemeClr val="dk1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EDA CONCLUSIONS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DAC0DD8-6E6B-B1C8-4138-63F00D42C4FC}"/>
              </a:ext>
            </a:extLst>
          </p:cNvPr>
          <p:cNvSpPr txBox="1"/>
          <p:nvPr/>
        </p:nvSpPr>
        <p:spPr>
          <a:xfrm>
            <a:off x="1632857" y="1302318"/>
            <a:ext cx="881742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chemeClr val="bg1"/>
                </a:solidFill>
                <a:effectLst/>
                <a:latin typeface="+mj-lt"/>
              </a:rPr>
              <a:t>"Wild Animus" is the most widely read book across all age groups.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b="1" i="0" dirty="0">
              <a:solidFill>
                <a:schemeClr val="bg1"/>
              </a:solidFill>
              <a:effectLst/>
              <a:latin typeface="+mj-lt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chemeClr val="bg1"/>
                </a:solidFill>
                <a:effectLst/>
                <a:latin typeface="+mj-lt"/>
              </a:rPr>
              <a:t>Stephen King is the most popular author, based on the number of ratings received.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b="1" i="0" dirty="0">
              <a:solidFill>
                <a:schemeClr val="bg1"/>
              </a:solidFill>
              <a:effectLst/>
              <a:latin typeface="+mj-lt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chemeClr val="bg1"/>
                </a:solidFill>
                <a:effectLst/>
                <a:latin typeface="+mj-lt"/>
              </a:rPr>
              <a:t>Ballantine Books and Pocket are the top publishers, with the highest number of ratings for their books.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b="1" i="0" dirty="0">
              <a:solidFill>
                <a:schemeClr val="bg1"/>
              </a:solidFill>
              <a:effectLst/>
              <a:latin typeface="+mj-lt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chemeClr val="bg1"/>
                </a:solidFill>
                <a:effectLst/>
                <a:latin typeface="+mj-lt"/>
              </a:rPr>
              <a:t>The majority of readers fall within the age range of 25 to 40.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b="1" i="0" dirty="0">
              <a:solidFill>
                <a:schemeClr val="bg1"/>
              </a:solidFill>
              <a:effectLst/>
              <a:latin typeface="+mj-lt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chemeClr val="bg1"/>
                </a:solidFill>
                <a:effectLst/>
                <a:latin typeface="+mj-lt"/>
              </a:rPr>
              <a:t>Most readers who have provided ratings are from the United States and Canada.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b="1" i="0" dirty="0">
              <a:solidFill>
                <a:schemeClr val="bg1"/>
              </a:solidFill>
              <a:effectLst/>
              <a:latin typeface="+mj-lt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chemeClr val="bg1"/>
                </a:solidFill>
                <a:effectLst/>
                <a:latin typeface="+mj-lt"/>
              </a:rPr>
              <a:t>"The Lovely Bones" holds the highest rating among Youth &amp; Middle-aged Adults.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642989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F2CD43A-283A-4DF5-9460-BF550C789C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9467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2657A02-B453-DA98-45CB-505C951315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2" y="2271307"/>
            <a:ext cx="10995263" cy="43814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A6C6F55-23C1-0530-6E5F-E76FD2053C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9093" y="131054"/>
            <a:ext cx="8596668" cy="640702"/>
          </a:xfrm>
        </p:spPr>
        <p:txBody>
          <a:bodyPr>
            <a:normAutofit/>
          </a:bodyPr>
          <a:lstStyle/>
          <a:p>
            <a:pPr algn="ctr"/>
            <a:r>
              <a:rPr lang="en-US" sz="3200" b="1" i="0" dirty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Building the Recommendation System</a:t>
            </a:r>
            <a:endParaRPr lang="en-US" sz="32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AFD9D5-08AB-2E86-CEA8-6C2C6530C043}"/>
              </a:ext>
            </a:extLst>
          </p:cNvPr>
          <p:cNvSpPr txBox="1"/>
          <p:nvPr/>
        </p:nvSpPr>
        <p:spPr>
          <a:xfrm>
            <a:off x="1250929" y="1013700"/>
            <a:ext cx="871416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AutoNum type="arabicParenR"/>
            </a:pPr>
            <a:r>
              <a:rPr lang="en-US" sz="2000" b="1" u="sng" dirty="0">
                <a:solidFill>
                  <a:schemeClr val="bg1"/>
                </a:solidFill>
                <a:latin typeface="Century Gothic" panose="020B0502020202020204" pitchFamily="34" charset="0"/>
              </a:rPr>
              <a:t>POPULARITY BASED RECOMMENDER SYSTEM</a:t>
            </a:r>
            <a:r>
              <a:rPr lang="en-US" sz="2000" b="1" u="sng" dirty="0">
                <a:latin typeface="Century Gothic" panose="020B0502020202020204" pitchFamily="34" charset="0"/>
              </a:rPr>
              <a:t>:</a:t>
            </a:r>
          </a:p>
          <a:p>
            <a:pPr algn="ctr"/>
            <a:endParaRPr lang="en-US" sz="2000" dirty="0">
              <a:latin typeface="Century Gothic" panose="020B0502020202020204" pitchFamily="34" charset="0"/>
            </a:endParaRPr>
          </a:p>
          <a:p>
            <a:pPr marL="342900" indent="-342900" algn="ctr">
              <a:buFont typeface="Wingdings" panose="05000000000000000000" pitchFamily="2" charset="2"/>
              <a:buChar char="§"/>
            </a:pPr>
            <a:r>
              <a:rPr lang="en-US" sz="2000" b="1" i="0" dirty="0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Top 50 books with highest average ratings</a:t>
            </a:r>
          </a:p>
        </p:txBody>
      </p:sp>
    </p:spTree>
    <p:extLst>
      <p:ext uri="{BB962C8B-B14F-4D97-AF65-F5344CB8AC3E}">
        <p14:creationId xmlns:p14="http://schemas.microsoft.com/office/powerpoint/2010/main" val="38092487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EFDBBD9-70A6-750B-C385-B45706A219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21015EB-6762-B153-0668-1BE35D3F61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843" y="1124271"/>
            <a:ext cx="11318034" cy="49312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BEDEAEE-0057-95F0-98BF-26020C85ACC5}"/>
              </a:ext>
            </a:extLst>
          </p:cNvPr>
          <p:cNvSpPr txBox="1"/>
          <p:nvPr/>
        </p:nvSpPr>
        <p:spPr>
          <a:xfrm>
            <a:off x="1278295" y="270588"/>
            <a:ext cx="98251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0" dirty="0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CALCULATING THE AVERAGE RATING USING MEAN FUNCTION</a:t>
            </a:r>
          </a:p>
        </p:txBody>
      </p:sp>
    </p:spTree>
    <p:extLst>
      <p:ext uri="{BB962C8B-B14F-4D97-AF65-F5344CB8AC3E}">
        <p14:creationId xmlns:p14="http://schemas.microsoft.com/office/powerpoint/2010/main" val="10493619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5305CE5-ED49-259F-67B1-FBCD7EE495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7103BBE-8D65-6254-42A7-5D8DDDDA6D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520" y="1175658"/>
            <a:ext cx="11346025" cy="463731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B1FFD2D-6CB9-6385-93BA-DE07C01E56EA}"/>
              </a:ext>
            </a:extLst>
          </p:cNvPr>
          <p:cNvSpPr txBox="1"/>
          <p:nvPr/>
        </p:nvSpPr>
        <p:spPr>
          <a:xfrm>
            <a:off x="102636" y="83983"/>
            <a:ext cx="104782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0000"/>
                </a:solidFill>
                <a:latin typeface="Century Gothic" panose="020B0502020202020204" pitchFamily="34" charset="0"/>
              </a:rPr>
              <a:t>MERGING THE TWO DATA FRAMES ON BOOK TITLE ATTRIBUTE TO GET THE FINAL DATA FRAME </a:t>
            </a:r>
            <a:endParaRPr lang="en-US" sz="2400" b="1" i="0" dirty="0">
              <a:solidFill>
                <a:srgbClr val="000000"/>
              </a:solidFill>
              <a:effectLst/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18219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503AEFD-1EEE-990F-6EBB-05C337D503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04" name="Google Shape;204;p28"/>
          <p:cNvSpPr txBox="1"/>
          <p:nvPr/>
        </p:nvSpPr>
        <p:spPr>
          <a:xfrm>
            <a:off x="4369224" y="226059"/>
            <a:ext cx="4012874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entury Gothic"/>
              <a:buNone/>
            </a:pPr>
            <a:r>
              <a:rPr lang="en-GB" sz="4400" b="1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Project Flow-</a:t>
            </a:r>
            <a:endParaRPr sz="1000" b="1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5" name="Google Shape;205;p28"/>
          <p:cNvSpPr txBox="1"/>
          <p:nvPr/>
        </p:nvSpPr>
        <p:spPr>
          <a:xfrm>
            <a:off x="3548130" y="1484556"/>
            <a:ext cx="5726499" cy="3046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entury Gothic"/>
              <a:buAutoNum type="arabicPeriod"/>
            </a:pPr>
            <a:r>
              <a:rPr lang="en-GB" sz="2000" b="1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Defining Project objective </a:t>
            </a:r>
            <a:endParaRPr dirty="0"/>
          </a:p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entury Gothic"/>
              <a:buAutoNum type="arabicPeriod"/>
            </a:pPr>
            <a:r>
              <a:rPr lang="en-GB" sz="2000" b="1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Data collection </a:t>
            </a:r>
          </a:p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entury Gothic"/>
              <a:buAutoNum type="arabicPeriod"/>
            </a:pPr>
            <a:r>
              <a:rPr lang="en-GB" sz="2000" b="1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EDA-Exploring and Visualize the data.</a:t>
            </a:r>
            <a:endParaRPr dirty="0"/>
          </a:p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entury Gothic"/>
              <a:buAutoNum type="arabicPeriod"/>
            </a:pPr>
            <a:r>
              <a:rPr lang="en-IN" sz="2000" b="1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Recommendation system</a:t>
            </a:r>
            <a:endParaRPr lang="en-IN" dirty="0">
              <a:sym typeface="Century Gothic"/>
            </a:endParaRPr>
          </a:p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entury Gothic"/>
              <a:buAutoNum type="arabicPeriod"/>
            </a:pPr>
            <a:r>
              <a:rPr lang="en-IN" sz="2000" b="1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Deployment</a:t>
            </a:r>
            <a:br>
              <a:rPr lang="en-GB" sz="2400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sz="2400" i="1" dirty="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B8FC4FC-3826-58B8-5B8A-F5BCDA8EFA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AEC4BF8-3FA2-0A26-81CA-314C3F9FC0C0}"/>
              </a:ext>
            </a:extLst>
          </p:cNvPr>
          <p:cNvSpPr txBox="1"/>
          <p:nvPr/>
        </p:nvSpPr>
        <p:spPr>
          <a:xfrm>
            <a:off x="1007707" y="191485"/>
            <a:ext cx="97784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b="1" i="0" dirty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Considering those books whose book rating is more than 250</a:t>
            </a:r>
            <a:r>
              <a:rPr lang="en-US" sz="2400" b="1" i="0" dirty="0">
                <a:effectLst/>
                <a:latin typeface="Century Gothic" panose="020B0502020202020204" pitchFamily="34" charset="0"/>
              </a:rPr>
              <a:t>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AE71AC-6B09-D485-7EEF-0219EBAEC5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326" y="1296963"/>
            <a:ext cx="11383348" cy="4917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7549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037D839-A51D-A262-EDA2-6730333417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6CEFEBB-76C4-C89C-A005-FDFF8A4D3B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345" y="1129005"/>
            <a:ext cx="11509310" cy="490790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86D7BE8-CAC6-4CAA-C94E-D122766696C1}"/>
              </a:ext>
            </a:extLst>
          </p:cNvPr>
          <p:cNvSpPr txBox="1"/>
          <p:nvPr/>
        </p:nvSpPr>
        <p:spPr>
          <a:xfrm>
            <a:off x="3013788" y="261254"/>
            <a:ext cx="58782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Century Gothic" panose="020B0502020202020204" pitchFamily="34" charset="0"/>
              </a:rPr>
              <a:t>Dropping the Duplicate Titles</a:t>
            </a:r>
            <a:endParaRPr lang="en-US" sz="2800" b="1" i="0" dirty="0">
              <a:solidFill>
                <a:schemeClr val="bg1"/>
              </a:solidFill>
              <a:effectLst/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24909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7187273-2264-708E-71C4-E855F6D2C9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321"/>
            <a:ext cx="12192000" cy="683935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23D3A15-DA10-AEDF-1CCE-BB93A33378DB}"/>
              </a:ext>
            </a:extLst>
          </p:cNvPr>
          <p:cNvSpPr txBox="1"/>
          <p:nvPr/>
        </p:nvSpPr>
        <p:spPr>
          <a:xfrm>
            <a:off x="279918" y="9321"/>
            <a:ext cx="959187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b="1" dirty="0">
              <a:latin typeface="Century Gothic" panose="020B0502020202020204" pitchFamily="34" charset="0"/>
            </a:endParaRPr>
          </a:p>
          <a:p>
            <a:pPr algn="ctr"/>
            <a:r>
              <a:rPr lang="en-US" sz="2400" b="1" dirty="0">
                <a:latin typeface="Century Gothic" panose="020B0502020202020204" pitchFamily="34" charset="0"/>
              </a:rPr>
              <a:t>2) </a:t>
            </a:r>
            <a:r>
              <a:rPr lang="en-US" sz="2400" b="1" i="0" dirty="0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COLLABORATIVE FILTERING BASED RECOMMENDER SYSTEM</a:t>
            </a:r>
          </a:p>
          <a:p>
            <a:endParaRPr lang="en-US" sz="1800" b="1" dirty="0">
              <a:latin typeface="Century Gothic" panose="020B0502020202020204" pitchFamily="34" charset="0"/>
            </a:endParaRP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4877AD-E1D1-4160-3D0B-A2323E443B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6567" y="811763"/>
            <a:ext cx="4935433" cy="544908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E36BDC2-C998-B546-B81A-DAFCC0C8BA59}"/>
              </a:ext>
            </a:extLst>
          </p:cNvPr>
          <p:cNvSpPr txBox="1"/>
          <p:nvPr/>
        </p:nvSpPr>
        <p:spPr>
          <a:xfrm>
            <a:off x="493198" y="811763"/>
            <a:ext cx="6550090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b="1" i="0" dirty="0">
                <a:solidFill>
                  <a:schemeClr val="bg1"/>
                </a:solidFill>
                <a:effectLst/>
                <a:latin typeface="+mj-lt"/>
              </a:rPr>
              <a:t>Approach: To enhance the accuracy of our recommendation model, we will implement the following criteria:</a:t>
            </a:r>
          </a:p>
          <a:p>
            <a:pPr algn="ctr">
              <a:buFont typeface="+mj-lt"/>
              <a:buAutoNum type="arabicPeriod"/>
            </a:pPr>
            <a:r>
              <a:rPr lang="en-US" sz="1600" b="1" i="0" dirty="0">
                <a:solidFill>
                  <a:schemeClr val="bg1"/>
                </a:solidFill>
                <a:effectLst/>
                <a:latin typeface="+mj-lt"/>
              </a:rPr>
              <a:t>Select Users:</a:t>
            </a:r>
          </a:p>
          <a:p>
            <a:pPr lvl="1" algn="l"/>
            <a:r>
              <a:rPr lang="en-US" sz="1600" b="1" i="0" dirty="0">
                <a:solidFill>
                  <a:schemeClr val="bg1"/>
                </a:solidFill>
                <a:effectLst/>
                <a:latin typeface="+mj-lt"/>
              </a:rPr>
              <a:t>We will focus on users who have rated more than 200 books. This ensures that we consider active and engaged users who can provide meaningful insights into their preferences.</a:t>
            </a:r>
          </a:p>
          <a:p>
            <a:pPr algn="ctr">
              <a:buFont typeface="+mj-lt"/>
              <a:buAutoNum type="arabicPeriod"/>
            </a:pPr>
            <a:r>
              <a:rPr lang="en-US" sz="1600" b="1" i="0" dirty="0">
                <a:solidFill>
                  <a:schemeClr val="bg1"/>
                </a:solidFill>
                <a:effectLst/>
                <a:latin typeface="+mj-lt"/>
              </a:rPr>
              <a:t>Select Books:</a:t>
            </a:r>
          </a:p>
          <a:p>
            <a:pPr algn="ctr"/>
            <a:endParaRPr lang="en-US" sz="1600" b="1" i="0" dirty="0">
              <a:solidFill>
                <a:schemeClr val="bg1"/>
              </a:solidFill>
              <a:effectLst/>
              <a:latin typeface="+mj-lt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US" sz="1600" b="1" i="0" dirty="0">
                <a:solidFill>
                  <a:schemeClr val="bg1"/>
                </a:solidFill>
                <a:effectLst/>
                <a:latin typeface="+mj-lt"/>
              </a:rPr>
              <a:t>We will choose books that have been rated by more than 50 users. This helps filter out books with limited ratings and ensures that recommendations are based on a wider consensus of user opinions.</a:t>
            </a:r>
          </a:p>
          <a:p>
            <a:pPr algn="l"/>
            <a:r>
              <a:rPr lang="en-US" sz="1600" b="1" i="0" dirty="0">
                <a:solidFill>
                  <a:schemeClr val="bg1"/>
                </a:solidFill>
                <a:effectLst/>
                <a:latin typeface="+mj-lt"/>
              </a:rPr>
              <a:t>By implementing these criteria, we aim to improve the precision and relevance of our book recommendation model.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155433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B374175-DA0C-60FF-2E3F-3C0961C835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F9E0E58-BE60-0358-C30F-D083F26E34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846" y="1240971"/>
            <a:ext cx="10785236" cy="491723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A65397C-C849-9DCD-326E-7C45898EC73E}"/>
              </a:ext>
            </a:extLst>
          </p:cNvPr>
          <p:cNvSpPr txBox="1"/>
          <p:nvPr/>
        </p:nvSpPr>
        <p:spPr>
          <a:xfrm>
            <a:off x="458152" y="186613"/>
            <a:ext cx="95349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FILTERING THE RATING DATASET BASED ON THE SELECTED USERS</a:t>
            </a:r>
          </a:p>
        </p:txBody>
      </p:sp>
    </p:spTree>
    <p:extLst>
      <p:ext uri="{BB962C8B-B14F-4D97-AF65-F5344CB8AC3E}">
        <p14:creationId xmlns:p14="http://schemas.microsoft.com/office/powerpoint/2010/main" val="5350395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E3663DF-7DB0-AB00-6E18-C5F51E6F81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60424" cy="685799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DEA2874-7689-A6D6-EC02-AB511AA3BF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877079"/>
            <a:ext cx="12192000" cy="5980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341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C4D6600-2FD2-38C3-B739-C3F7305A42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4714EAD-E31E-A66E-FF98-3297AF3C05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89044"/>
            <a:ext cx="12191999" cy="5868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0272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A88FBA1-F214-92F4-A4B8-0E24E02081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E8F800A-EED9-8F86-2794-C20DAD83FA5E}"/>
              </a:ext>
            </a:extLst>
          </p:cNvPr>
          <p:cNvSpPr txBox="1"/>
          <p:nvPr/>
        </p:nvSpPr>
        <p:spPr>
          <a:xfrm>
            <a:off x="681135" y="242592"/>
            <a:ext cx="85655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Century Gothic" panose="020B0502020202020204" pitchFamily="34" charset="0"/>
              </a:rPr>
              <a:t>RATING</a:t>
            </a:r>
            <a:r>
              <a:rPr lang="en-US" sz="3200" b="1" dirty="0">
                <a:solidFill>
                  <a:schemeClr val="bg1"/>
                </a:solidFill>
              </a:rPr>
              <a:t> </a:t>
            </a:r>
            <a:r>
              <a:rPr lang="en-US" sz="3200" b="1" dirty="0">
                <a:solidFill>
                  <a:schemeClr val="bg1"/>
                </a:solidFill>
                <a:latin typeface="Century Gothic" panose="020B0502020202020204" pitchFamily="34" charset="0"/>
              </a:rPr>
              <a:t>MATRIX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747E27F-B0C2-712C-E605-878C14FF0531}"/>
              </a:ext>
            </a:extLst>
          </p:cNvPr>
          <p:cNvSpPr txBox="1"/>
          <p:nvPr/>
        </p:nvSpPr>
        <p:spPr>
          <a:xfrm>
            <a:off x="1082351" y="827367"/>
            <a:ext cx="93119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We convert the ratings table to a 2D matrix.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The matrix will be sparse because not every user rated every book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2E7741-9213-C190-F769-6277D1E6C8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03" y="1723181"/>
            <a:ext cx="11448661" cy="4658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1315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62C2826-1C4B-D7CE-AA56-2232837563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"/>
            <a:ext cx="1219200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3D89E2B-1903-4D36-BA35-AF13D0ED41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513" y="1017038"/>
            <a:ext cx="10512254" cy="5141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6467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FC14826-FED6-AED9-730C-45FC7D886A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75527F7-1B1D-2D58-D549-4884C462D6F3}"/>
              </a:ext>
            </a:extLst>
          </p:cNvPr>
          <p:cNvSpPr txBox="1"/>
          <p:nvPr/>
        </p:nvSpPr>
        <p:spPr>
          <a:xfrm>
            <a:off x="1035698" y="0"/>
            <a:ext cx="84628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COSINE</a:t>
            </a:r>
            <a:r>
              <a:rPr lang="en-US" sz="2800" b="1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SIMILARITY</a:t>
            </a:r>
            <a:endParaRPr lang="en-US" sz="28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E6F8EFB-BB73-97FB-7F0B-80A39CA53930}"/>
              </a:ext>
            </a:extLst>
          </p:cNvPr>
          <p:cNvSpPr txBox="1"/>
          <p:nvPr/>
        </p:nvSpPr>
        <p:spPr>
          <a:xfrm>
            <a:off x="158624" y="523220"/>
            <a:ext cx="1138334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chemeClr val="bg1"/>
                </a:solidFill>
                <a:latin typeface="Century Gothic" panose="020B0502020202020204" pitchFamily="34" charset="0"/>
              </a:rPr>
              <a:t>Cosine similarity is a metric used to measure the similarity of two vectors.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chemeClr val="bg1"/>
                </a:solidFill>
                <a:latin typeface="Century Gothic" panose="020B0502020202020204" pitchFamily="34" charset="0"/>
              </a:rPr>
              <a:t>Specifically, it measures the similarity in the direction or orientation of the vectors ignoring differences in their magnitude or scale.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chemeClr val="bg1"/>
                </a:solidFill>
                <a:latin typeface="Century Gothic" panose="020B0502020202020204" pitchFamily="34" charset="0"/>
              </a:rPr>
              <a:t>Both vectors need to be part of the same inner product space.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chemeClr val="bg1"/>
                </a:solidFill>
                <a:latin typeface="Century Gothic" panose="020B0502020202020204" pitchFamily="34" charset="0"/>
              </a:rPr>
              <a:t>The similarity of two vectors is measured by the cosine of the angle between them.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D71B84-B61E-D8C1-AA04-65F0912975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922" y="3028336"/>
            <a:ext cx="11010119" cy="3741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7106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4834E91-AAC0-A0AC-D6F0-5D388536C0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0A8FC54-565A-915B-35E9-D73A93BF4D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273" y="1334271"/>
            <a:ext cx="11859209" cy="526247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25017FD-3B24-823D-BCD5-58C4DC6ED7E2}"/>
              </a:ext>
            </a:extLst>
          </p:cNvPr>
          <p:cNvSpPr txBox="1"/>
          <p:nvPr/>
        </p:nvSpPr>
        <p:spPr>
          <a:xfrm>
            <a:off x="2023187" y="261259"/>
            <a:ext cx="81456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§"/>
            </a:pPr>
            <a:r>
              <a:rPr lang="en-US" sz="2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FUNCTION FOR RECOMMENDATION</a:t>
            </a:r>
          </a:p>
        </p:txBody>
      </p:sp>
    </p:spTree>
    <p:extLst>
      <p:ext uri="{BB962C8B-B14F-4D97-AF65-F5344CB8AC3E}">
        <p14:creationId xmlns:p14="http://schemas.microsoft.com/office/powerpoint/2010/main" val="21871094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688943B-62F5-EFC6-2309-37AC378FBD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10" name="Google Shape;210;p29"/>
          <p:cNvSpPr txBox="1"/>
          <p:nvPr/>
        </p:nvSpPr>
        <p:spPr>
          <a:xfrm>
            <a:off x="1772817" y="132393"/>
            <a:ext cx="8044212" cy="1107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600" b="1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DATA DESCRIPTION</a:t>
            </a:r>
            <a:endParaRPr sz="6600" b="1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11" name="Google Shape;211;p29"/>
          <p:cNvSpPr txBox="1"/>
          <p:nvPr/>
        </p:nvSpPr>
        <p:spPr>
          <a:xfrm>
            <a:off x="1080345" y="1215448"/>
            <a:ext cx="5273802" cy="34162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entury Gothic"/>
              <a:buNone/>
            </a:pPr>
            <a:r>
              <a:rPr lang="en-GB" sz="2400" b="1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There are three datasets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entury Gothic"/>
              <a:buNone/>
            </a:pPr>
            <a:endParaRPr lang="en-GB" sz="2400" b="1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 pitchFamily="34" charset="0"/>
              <a:buChar char="•"/>
            </a:pPr>
            <a:r>
              <a:rPr lang="en-GB" sz="2400" b="1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Books</a:t>
            </a: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 pitchFamily="34" charset="0"/>
              <a:buChar char="•"/>
            </a:pPr>
            <a:endParaRPr lang="en-GB" sz="2400" b="1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 pitchFamily="34" charset="0"/>
              <a:buChar char="•"/>
            </a:pPr>
            <a:r>
              <a:rPr lang="en-GB" sz="2400" b="1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Users</a:t>
            </a: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 pitchFamily="34" charset="0"/>
              <a:buChar char="•"/>
            </a:pPr>
            <a:endParaRPr lang="en-GB" sz="2400" b="1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 pitchFamily="34" charset="0"/>
              <a:buChar char="•"/>
            </a:pPr>
            <a:r>
              <a:rPr lang="en-GB" sz="2400" b="1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Ratings</a:t>
            </a:r>
            <a:endParaRPr sz="2400" b="1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entury Gothic"/>
              <a:buNone/>
            </a:pPr>
            <a:br>
              <a:rPr lang="en-GB" sz="2400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sz="2400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12" name="Google Shape;212;p29"/>
          <p:cNvSpPr txBox="1"/>
          <p:nvPr/>
        </p:nvSpPr>
        <p:spPr>
          <a:xfrm>
            <a:off x="904064" y="4012548"/>
            <a:ext cx="9630196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entury Gothic"/>
              <a:buNone/>
            </a:pPr>
            <a:r>
              <a:rPr lang="en-GB" sz="2400" b="1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Based on this data we have to build a book recommendation system for users.</a:t>
            </a:r>
            <a:endParaRPr sz="2400" b="1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65B27C1-8A87-5582-0FE1-333C017DA0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94197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D22972C-961C-BC6D-BDB1-F3A082C3BD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336" y="1976751"/>
            <a:ext cx="10762101" cy="455467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98BECD8-E029-0A71-614D-AF4B9FB898B9}"/>
              </a:ext>
            </a:extLst>
          </p:cNvPr>
          <p:cNvSpPr txBox="1"/>
          <p:nvPr/>
        </p:nvSpPr>
        <p:spPr>
          <a:xfrm>
            <a:off x="733214" y="1295043"/>
            <a:ext cx="100623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0" dirty="0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WE ARE USING THE “COLLABORATIVE FILTERING BASED RECOMMENDER SYSTEM” FOR MODEL DEPLOYMENT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30507122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AB6B4C8-AE69-1146-E981-C08E42E194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707B713-F343-17F6-3BED-DB57E830B846}"/>
              </a:ext>
            </a:extLst>
          </p:cNvPr>
          <p:cNvSpPr txBox="1"/>
          <p:nvPr/>
        </p:nvSpPr>
        <p:spPr>
          <a:xfrm>
            <a:off x="9042049" y="0"/>
            <a:ext cx="300377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Century Gothic" panose="020B0502020202020204" pitchFamily="34" charset="0"/>
              </a:rPr>
              <a:t>MODEL DEPLOYMENT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6AC0F3-FD7B-F439-D617-748B3C693F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8938727" cy="6923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07002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FDCD984-9B8E-A214-8A77-5771421187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56C21BA-93C4-7C39-FD33-DE63B1B265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27888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9E0C679-499E-18FD-C841-BA719A8CFD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8880" y="0"/>
            <a:ext cx="59131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07241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A86790F-C489-019A-9FC4-C6FA2EEAF0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D956F82-4CDA-A84A-9527-230D197540DE}"/>
              </a:ext>
            </a:extLst>
          </p:cNvPr>
          <p:cNvSpPr txBox="1"/>
          <p:nvPr/>
        </p:nvSpPr>
        <p:spPr>
          <a:xfrm>
            <a:off x="3163084" y="3284380"/>
            <a:ext cx="81456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solidFill>
                  <a:schemeClr val="bg1"/>
                </a:solidFill>
                <a:highlight>
                  <a:srgbClr val="FFFF00"/>
                </a:highlight>
                <a:latin typeface="Algerian" panose="04020705040A02060702" pitchFamily="82" charset="0"/>
              </a:rPr>
              <a:t>Thank You</a:t>
            </a:r>
            <a:r>
              <a:rPr lang="en-US" sz="7200" dirty="0">
                <a:solidFill>
                  <a:schemeClr val="bg1"/>
                </a:solidFill>
                <a:latin typeface="Algerian" panose="04020705040A02060702" pitchFamily="82" charset="0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4193686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B9BB882-9409-CF97-2660-0556987EE3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6305"/>
            <a:ext cx="12192000" cy="6864305"/>
          </a:xfrm>
          <a:prstGeom prst="rect">
            <a:avLst/>
          </a:prstGeom>
        </p:spPr>
      </p:pic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0BA94323-A167-717D-0FCA-54E560E206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1133169"/>
              </p:ext>
            </p:extLst>
          </p:nvPr>
        </p:nvGraphicFramePr>
        <p:xfrm>
          <a:off x="1240403" y="1122408"/>
          <a:ext cx="8128000" cy="11125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8128000">
                  <a:extLst>
                    <a:ext uri="{9D8B030D-6E8A-4147-A177-3AD203B41FA5}">
                      <a16:colId xmlns:a16="http://schemas.microsoft.com/office/drawing/2014/main" val="18560088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Books Dataset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43586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No of books : 271360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88695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Columns : ISBN, Book-Title, Author name ,Year of publication, Image URL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6340513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FC205FF3-F044-0221-46F5-46E74F73F0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5623435"/>
              </p:ext>
            </p:extLst>
          </p:nvPr>
        </p:nvGraphicFramePr>
        <p:xfrm>
          <a:off x="1147097" y="2700866"/>
          <a:ext cx="8128000" cy="11125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8128000">
                  <a:extLst>
                    <a:ext uri="{9D8B030D-6E8A-4147-A177-3AD203B41FA5}">
                      <a16:colId xmlns:a16="http://schemas.microsoft.com/office/drawing/2014/main" val="18560088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Users Dataset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43586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No of Users/Readers : 278858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88695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Columns : User-ID, Location, 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6340513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0195A2BC-2A62-326D-BF90-9529D2B8B9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6441871"/>
              </p:ext>
            </p:extLst>
          </p:nvPr>
        </p:nvGraphicFramePr>
        <p:xfrm>
          <a:off x="1147097" y="4623072"/>
          <a:ext cx="8128000" cy="111252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8128000">
                  <a:extLst>
                    <a:ext uri="{9D8B030D-6E8A-4147-A177-3AD203B41FA5}">
                      <a16:colId xmlns:a16="http://schemas.microsoft.com/office/drawing/2014/main" val="18560088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Ratings Dataset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43586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No of Ratings : 1149780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88695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Columns : User-ID, ISBN, Book_Ratings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63405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748047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2077C44-26B1-F4F1-7DC2-025E4490C2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18" name="Google Shape;218;p30"/>
          <p:cNvSpPr txBox="1"/>
          <p:nvPr/>
        </p:nvSpPr>
        <p:spPr>
          <a:xfrm>
            <a:off x="0" y="1474609"/>
            <a:ext cx="10030408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400" b="1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EDA(EXPLORATORY DATA ANALYSIS)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3437A1F-6F79-D0EB-1E52-8030E9FA8A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12192000" cy="689240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6BEAB46-C123-6A0F-D964-26AE15E08D5A}"/>
              </a:ext>
            </a:extLst>
          </p:cNvPr>
          <p:cNvSpPr txBox="1"/>
          <p:nvPr/>
        </p:nvSpPr>
        <p:spPr>
          <a:xfrm>
            <a:off x="1959327" y="242596"/>
            <a:ext cx="78068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b="1" dirty="0">
                <a:solidFill>
                  <a:schemeClr val="bg1"/>
                </a:solidFill>
                <a:latin typeface="Century Gothic" panose="020B0502020202020204" pitchFamily="34" charset="0"/>
              </a:rPr>
              <a:t>MERGING ALL THREE DATASETS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4A2D4C0-3572-088D-47A1-F17E462EE5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505" y="2295332"/>
            <a:ext cx="7132185" cy="432007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9CCEBF9-B176-42AD-9F40-719D7257BBBF}"/>
              </a:ext>
            </a:extLst>
          </p:cNvPr>
          <p:cNvSpPr txBox="1"/>
          <p:nvPr/>
        </p:nvSpPr>
        <p:spPr>
          <a:xfrm>
            <a:off x="550506" y="818004"/>
            <a:ext cx="112905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chemeClr val="bg1"/>
                </a:solidFill>
                <a:effectLst/>
                <a:latin typeface="+mj-lt"/>
              </a:rPr>
              <a:t>We have consolidated our data from three datasets—Users, Books, and Ratings—into a single dataset named "Books_Users_Ratings," which comprises 1,031,136 rows and 12 columns.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i="0" dirty="0">
              <a:solidFill>
                <a:schemeClr val="bg1"/>
              </a:solidFill>
              <a:effectLst/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chemeClr val="bg1"/>
                </a:solidFill>
                <a:effectLst/>
                <a:latin typeface="+mj-lt"/>
              </a:rPr>
              <a:t> This integrated dataset forms the foundation for our personalized book recommendation system.</a:t>
            </a:r>
            <a:endParaRPr lang="en-IN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0E402F5-4B59-1F04-D5C5-037A3970B2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88464" y="2295332"/>
            <a:ext cx="3801859" cy="432007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16D4DBA-550C-FD14-9433-D4D3DEA58F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320234-03A8-5F11-CF6E-93BA83B213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9" y="1279483"/>
            <a:ext cx="5959151" cy="527060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E08369C-491C-3A58-3555-8B6076BCBF3B}"/>
              </a:ext>
            </a:extLst>
          </p:cNvPr>
          <p:cNvSpPr txBox="1"/>
          <p:nvPr/>
        </p:nvSpPr>
        <p:spPr>
          <a:xfrm>
            <a:off x="1051044" y="176449"/>
            <a:ext cx="92128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b="1" dirty="0">
                <a:solidFill>
                  <a:schemeClr val="bg1"/>
                </a:solidFill>
                <a:latin typeface="Century Gothic" panose="020B0502020202020204" pitchFamily="34" charset="0"/>
              </a:rPr>
              <a:t>CHECKING FOR NULL VALUES AND TREATMENT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7D964D-7AC7-5E2B-4BBD-5D99D01CB950}"/>
              </a:ext>
            </a:extLst>
          </p:cNvPr>
          <p:cNvSpPr txBox="1"/>
          <p:nvPr/>
        </p:nvSpPr>
        <p:spPr>
          <a:xfrm>
            <a:off x="136850" y="1197434"/>
            <a:ext cx="5844073" cy="4197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i="0" dirty="0">
                <a:solidFill>
                  <a:schemeClr val="bg1"/>
                </a:solidFill>
                <a:effectLst/>
                <a:latin typeface="+mj-lt"/>
              </a:rPr>
              <a:t>We've removed 2,77,835 rows with null values in the "Age" column, as age significantly influences book recommendations. 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b="1" dirty="0">
              <a:solidFill>
                <a:schemeClr val="bg1"/>
              </a:solidFill>
              <a:latin typeface="+mj-lt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i="0" dirty="0">
                <a:solidFill>
                  <a:schemeClr val="bg1"/>
                </a:solidFill>
                <a:effectLst/>
                <a:latin typeface="+mj-lt"/>
              </a:rPr>
              <a:t>Now, our dataset contains 753,296 rows and 12 columns, ensuring a more robust foundation for our recommendation system.</a:t>
            </a:r>
            <a:endParaRPr lang="en-IN" sz="2000" b="1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BA25F02-6C0D-2D7F-711B-893F706F24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D89ABD-E2F7-89D5-7151-F0FC042AE237}"/>
              </a:ext>
            </a:extLst>
          </p:cNvPr>
          <p:cNvSpPr txBox="1"/>
          <p:nvPr/>
        </p:nvSpPr>
        <p:spPr>
          <a:xfrm>
            <a:off x="-158620" y="82069"/>
            <a:ext cx="103943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b="1" dirty="0">
                <a:solidFill>
                  <a:schemeClr val="bg1"/>
                </a:solidFill>
                <a:latin typeface="Century Gothic" panose="020B0502020202020204" pitchFamily="34" charset="0"/>
              </a:rPr>
              <a:t>CHECKING FOR DUPLICATE VALUES AND DESCRIPTION OF AGE AND RATING COLUMNS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893463-0507-2D69-91DE-41F43A2DF6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465385"/>
            <a:ext cx="5977812" cy="522466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24D252A-1338-B111-3060-4D2C90D79825}"/>
              </a:ext>
            </a:extLst>
          </p:cNvPr>
          <p:cNvSpPr txBox="1"/>
          <p:nvPr/>
        </p:nvSpPr>
        <p:spPr>
          <a:xfrm>
            <a:off x="193735" y="1465385"/>
            <a:ext cx="5637897" cy="41878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i="0" dirty="0">
                <a:solidFill>
                  <a:schemeClr val="bg1"/>
                </a:solidFill>
                <a:effectLst/>
                <a:latin typeface="+mj-lt"/>
              </a:rPr>
              <a:t>Our dataset is free of duplicate values. However, we've noticed an outlier in the "Age" column with a maximum value of 244, which is highly unlikely and should be considered an error.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b="1" i="0" dirty="0">
              <a:solidFill>
                <a:schemeClr val="bg1"/>
              </a:solidFill>
              <a:effectLst/>
              <a:latin typeface="+mj-lt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i="0" dirty="0">
                <a:solidFill>
                  <a:schemeClr val="bg1"/>
                </a:solidFill>
                <a:effectLst/>
                <a:latin typeface="+mj-lt"/>
              </a:rPr>
              <a:t> We'll address this issue to ensure data accuracy and reliability for our book recommendation system</a:t>
            </a:r>
            <a:r>
              <a:rPr lang="en-US" sz="2000" b="1" i="0" dirty="0">
                <a:effectLst/>
                <a:latin typeface="+mj-lt"/>
              </a:rPr>
              <a:t>.</a:t>
            </a:r>
            <a:endParaRPr lang="en-IN" sz="2000" b="1" dirty="0">
              <a:latin typeface="+mj-l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798</TotalTime>
  <Words>1187</Words>
  <Application>Microsoft Office PowerPoint</Application>
  <PresentationFormat>Widescreen</PresentationFormat>
  <Paragraphs>155</Paragraphs>
  <Slides>43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2" baseType="lpstr">
      <vt:lpstr>Palatino Linotype</vt:lpstr>
      <vt:lpstr>Wingdings 3</vt:lpstr>
      <vt:lpstr>Century Gothic</vt:lpstr>
      <vt:lpstr>Calibri</vt:lpstr>
      <vt:lpstr>Arial</vt:lpstr>
      <vt:lpstr>Algerian</vt:lpstr>
      <vt:lpstr>Arial Rounded MT Bold</vt:lpstr>
      <vt:lpstr>Wingdings</vt:lpstr>
      <vt:lpstr>Slice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Building the Recommendation System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Vinay N G</dc:creator>
  <cp:lastModifiedBy>Simran Naik</cp:lastModifiedBy>
  <cp:revision>39</cp:revision>
  <dcterms:modified xsi:type="dcterms:W3CDTF">2023-09-03T20:47:48Z</dcterms:modified>
</cp:coreProperties>
</file>